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86" r:id="rId11"/>
    <p:sldId id="262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2070"/>
    <a:srgbClr val="385E88"/>
    <a:srgbClr val="EC008C"/>
    <a:srgbClr val="582156"/>
    <a:srgbClr val="958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3204" autoAdjust="0"/>
  </p:normalViewPr>
  <p:slideViewPr>
    <p:cSldViewPr snapToGrid="0">
      <p:cViewPr>
        <p:scale>
          <a:sx n="75" d="100"/>
          <a:sy n="75" d="100"/>
        </p:scale>
        <p:origin x="110" y="21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		</a:t>
            </a:r>
            <a:br>
              <a:rPr lang="en-US" dirty="0"/>
            </a:br>
            <a:r>
              <a:rPr lang="en-US" sz="7200" u="sng" dirty="0">
                <a:solidFill>
                  <a:srgbClr val="582156"/>
                </a:solidFill>
              </a:rPr>
              <a:t>ANPR</a:t>
            </a:r>
            <a:br>
              <a:rPr lang="en-US" sz="7200" dirty="0">
                <a:solidFill>
                  <a:srgbClr val="582156"/>
                </a:solidFill>
              </a:rPr>
            </a:br>
            <a:br>
              <a:rPr lang="en-US" dirty="0"/>
            </a:br>
            <a:r>
              <a:rPr lang="en-US" dirty="0"/>
              <a:t>  Automatic Number plate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975EE-C893-4A3E-6970-E05565BF98A7}"/>
              </a:ext>
            </a:extLst>
          </p:cNvPr>
          <p:cNvSpPr txBox="1"/>
          <p:nvPr/>
        </p:nvSpPr>
        <p:spPr>
          <a:xfrm>
            <a:off x="8615680" y="5918472"/>
            <a:ext cx="737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By – Chetan Panchal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033" y="-1673659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29418" y="1333500"/>
            <a:ext cx="7802879" cy="4191000"/>
          </a:xfrm>
        </p:spPr>
        <p:txBody>
          <a:bodyPr>
            <a:noAutofit/>
          </a:bodyPr>
          <a:lstStyle/>
          <a:p>
            <a:r>
              <a:rPr lang="en-US" sz="2800" b="0" i="0" dirty="0">
                <a:effectLst/>
                <a:latin typeface="Roboto" panose="020F0502020204030204" pitchFamily="2" charset="0"/>
              </a:rPr>
              <a:t>Number Plate Recognition (NPR) is a computer vision-based technology in which we capture the image of vehicle. After capturing the image of the vehicle we extract the number plate of a vehicle to identify the details of the owner of the vehicle. This project aims to design an efficient automatic authorized vehicle identification system by using the vehicle number plate.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4894" y="306959"/>
            <a:ext cx="5143426" cy="908726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A337F8-5475-DE78-71B0-559862E867B1}"/>
              </a:ext>
            </a:extLst>
          </p:cNvPr>
          <p:cNvSpPr txBox="1"/>
          <p:nvPr/>
        </p:nvSpPr>
        <p:spPr>
          <a:xfrm>
            <a:off x="4076120" y="1571912"/>
            <a:ext cx="98145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sng" dirty="0">
                <a:effectLst/>
                <a:latin typeface="Roboto" panose="02000000000000000000" pitchFamily="2" charset="0"/>
              </a:rPr>
              <a:t>Hardware Requirements</a:t>
            </a:r>
            <a:r>
              <a:rPr lang="en-US" sz="3200" b="0" i="0" dirty="0">
                <a:effectLst/>
                <a:latin typeface="Roboto" panose="02000000000000000000" pitchFamily="2" charset="0"/>
              </a:rPr>
              <a:t> :- </a:t>
            </a:r>
          </a:p>
          <a:p>
            <a:r>
              <a:rPr lang="en-US" sz="3200" b="0" i="0" dirty="0">
                <a:effectLst/>
                <a:latin typeface="Roboto" panose="02000000000000000000" pitchFamily="2" charset="0"/>
              </a:rPr>
              <a:t>1) Camera </a:t>
            </a:r>
          </a:p>
          <a:p>
            <a:r>
              <a:rPr lang="en-US" sz="3200" b="0" i="0" dirty="0">
                <a:effectLst/>
                <a:latin typeface="Roboto" panose="02000000000000000000" pitchFamily="2" charset="0"/>
              </a:rPr>
              <a:t>2) Computer</a:t>
            </a:r>
          </a:p>
          <a:p>
            <a:r>
              <a:rPr lang="en-US" sz="3200" dirty="0">
                <a:latin typeface="Roboto" panose="02000000000000000000" pitchFamily="2" charset="0"/>
              </a:rPr>
              <a:t>3</a:t>
            </a:r>
            <a:r>
              <a:rPr lang="en-US" sz="3200" b="0" i="0" dirty="0">
                <a:effectLst/>
                <a:latin typeface="Roboto" panose="02000000000000000000" pitchFamily="2" charset="0"/>
              </a:rPr>
              <a:t>) GPU (graphical Processing Unit) </a:t>
            </a:r>
          </a:p>
          <a:p>
            <a:endParaRPr lang="en-US" sz="3200" b="0" i="0" dirty="0">
              <a:effectLst/>
              <a:latin typeface="Roboto" panose="02000000000000000000" pitchFamily="2" charset="0"/>
            </a:endParaRPr>
          </a:p>
          <a:p>
            <a:r>
              <a:rPr lang="en-US" sz="3200" i="0" u="sng" dirty="0">
                <a:effectLst/>
                <a:latin typeface="Roboto" panose="02000000000000000000" pitchFamily="2" charset="0"/>
              </a:rPr>
              <a:t>Software Requirements</a:t>
            </a:r>
            <a:r>
              <a:rPr lang="en-US" sz="3200" b="0" i="0" dirty="0">
                <a:effectLst/>
                <a:latin typeface="Roboto" panose="02000000000000000000" pitchFamily="2" charset="0"/>
              </a:rPr>
              <a:t> :-</a:t>
            </a:r>
          </a:p>
          <a:p>
            <a:pPr marL="457200" indent="-457200">
              <a:buAutoNum type="arabicParenR"/>
            </a:pPr>
            <a:r>
              <a:rPr lang="en-US" sz="3200" b="0" i="0" dirty="0">
                <a:effectLst/>
                <a:latin typeface="Roboto" panose="02000000000000000000" pitchFamily="2" charset="0"/>
              </a:rPr>
              <a:t>Number plate recognition software </a:t>
            </a:r>
          </a:p>
          <a:p>
            <a:pPr marL="457200" indent="-457200">
              <a:buAutoNum type="arabicParenR"/>
            </a:pPr>
            <a:r>
              <a:rPr lang="en-US" sz="3200" b="0" i="0" dirty="0">
                <a:effectLst/>
                <a:latin typeface="Roboto" panose="02000000000000000000" pitchFamily="2" charset="0"/>
              </a:rPr>
              <a:t>Database </a:t>
            </a:r>
          </a:p>
          <a:p>
            <a:pPr marL="457200" indent="-457200">
              <a:buAutoNum type="arabicParenR"/>
            </a:pPr>
            <a:r>
              <a:rPr lang="en-US" sz="3200" b="0" i="0" dirty="0">
                <a:effectLst/>
                <a:latin typeface="Roboto" panose="02000000000000000000" pitchFamily="2" charset="0"/>
              </a:rPr>
              <a:t>Pre-defined models for </a:t>
            </a:r>
            <a:r>
              <a:rPr lang="en-US" sz="3200" dirty="0">
                <a:latin typeface="Roboto" panose="02000000000000000000" pitchFamily="2" charset="0"/>
              </a:rPr>
              <a:t>transfer learning</a:t>
            </a:r>
            <a:endParaRPr lang="en-US" sz="3200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414" y="-253419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4088" y="720140"/>
            <a:ext cx="8017911" cy="6137860"/>
          </a:xfrm>
        </p:spPr>
        <p:txBody>
          <a:bodyPr>
            <a:no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Working of this system can be break down in five steps which are follows:- </a:t>
            </a:r>
          </a:p>
          <a:p>
            <a:pPr marL="457200" indent="-457200">
              <a:buAutoNum type="arabicParenR"/>
            </a:pPr>
            <a:r>
              <a:rPr lang="en-US" b="0" i="0" dirty="0">
                <a:effectLst/>
                <a:latin typeface="Roboto" panose="02000000000000000000" pitchFamily="2" charset="0"/>
              </a:rPr>
              <a:t>Capturing of image from camera</a:t>
            </a:r>
          </a:p>
          <a:p>
            <a:pPr marL="457200" indent="-457200">
              <a:buAutoNum type="arabicParenR"/>
            </a:pPr>
            <a:r>
              <a:rPr lang="en-US" dirty="0">
                <a:latin typeface="Roboto" panose="02000000000000000000" pitchFamily="2" charset="0"/>
              </a:rPr>
              <a:t>Tracking vehicles using COCO (</a:t>
            </a:r>
            <a:r>
              <a:rPr lang="en-US" b="0" i="0" dirty="0">
                <a:effectLst/>
                <a:latin typeface="Google Sans"/>
              </a:rPr>
              <a:t>Common Objects in Context) </a:t>
            </a:r>
            <a:r>
              <a:rPr lang="en-US" dirty="0">
                <a:latin typeface="Roboto" panose="02000000000000000000" pitchFamily="2" charset="0"/>
              </a:rPr>
              <a:t>model</a:t>
            </a:r>
          </a:p>
          <a:p>
            <a:pPr marL="457200" indent="-457200">
              <a:buAutoNum type="arabicParenR"/>
            </a:pPr>
            <a:r>
              <a:rPr lang="en-US" b="0" i="0" dirty="0">
                <a:effectLst/>
                <a:latin typeface="Roboto" panose="02000000000000000000" pitchFamily="2" charset="0"/>
              </a:rPr>
              <a:t>Tracking License plate using pre-trained model </a:t>
            </a:r>
            <a:r>
              <a:rPr lang="en-US" dirty="0">
                <a:latin typeface="Roboto" panose="02000000000000000000" pitchFamily="2" charset="0"/>
              </a:rPr>
              <a:t>on (YOLOv8n)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457200" indent="-457200">
              <a:buAutoNum type="arabicParenR"/>
            </a:pPr>
            <a:r>
              <a:rPr lang="en-US" b="0" i="0" dirty="0">
                <a:effectLst/>
                <a:latin typeface="Roboto" panose="02000000000000000000" pitchFamily="2" charset="0"/>
              </a:rPr>
              <a:t>Pre processing of image</a:t>
            </a:r>
          </a:p>
          <a:p>
            <a:pPr marL="457200" indent="-457200">
              <a:buAutoNum type="arabicParenR"/>
            </a:pPr>
            <a:r>
              <a:rPr lang="en-US" dirty="0">
                <a:latin typeface="Roboto" panose="02000000000000000000" pitchFamily="2" charset="0"/>
              </a:rPr>
              <a:t>Reading the License plate no. using “</a:t>
            </a:r>
            <a:r>
              <a:rPr lang="en-US" b="1" dirty="0" err="1">
                <a:latin typeface="Roboto" panose="02000000000000000000" pitchFamily="2" charset="0"/>
              </a:rPr>
              <a:t>easyocr</a:t>
            </a:r>
            <a:r>
              <a:rPr lang="en-US" dirty="0">
                <a:latin typeface="Roboto" panose="02000000000000000000" pitchFamily="2" charset="0"/>
              </a:rPr>
              <a:t>”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CC24675-0554-DCF1-B30B-B491E3FCD9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39923" y="0"/>
            <a:ext cx="4325194" cy="6858000"/>
          </a:xfrm>
          <a:prstGeom prst="rect">
            <a:avLst/>
          </a:prstGeom>
          <a:solidFill>
            <a:srgbClr val="385E88"/>
          </a:solidFill>
          <a:ln>
            <a:solidFill>
              <a:srgbClr val="385E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1" y="184912"/>
            <a:ext cx="6589150" cy="198870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B92326-0B3E-7E9C-6729-054B1C77D6EA}"/>
              </a:ext>
            </a:extLst>
          </p:cNvPr>
          <p:cNvGrpSpPr/>
          <p:nvPr/>
        </p:nvGrpSpPr>
        <p:grpSpPr>
          <a:xfrm>
            <a:off x="223521" y="824062"/>
            <a:ext cx="12140269" cy="5898847"/>
            <a:chOff x="223521" y="824062"/>
            <a:chExt cx="12140269" cy="5898847"/>
          </a:xfrm>
          <a:solidFill>
            <a:srgbClr val="AA2070"/>
          </a:solidFill>
        </p:grpSpPr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CCCA8CF2-063E-2F2C-C861-DD4D44DE4203}"/>
                </a:ext>
              </a:extLst>
            </p:cNvPr>
            <p:cNvSpPr/>
            <p:nvPr/>
          </p:nvSpPr>
          <p:spPr>
            <a:xfrm>
              <a:off x="223521" y="1084323"/>
              <a:ext cx="2011718" cy="718405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Source image</a:t>
              </a:r>
            </a:p>
          </p:txBody>
        </p:sp>
        <p:sp>
          <p:nvSpPr>
            <p:cNvPr id="10" name="Flowchart: Terminator 9">
              <a:extLst>
                <a:ext uri="{FF2B5EF4-FFF2-40B4-BE49-F238E27FC236}">
                  <a16:creationId xmlns:a16="http://schemas.microsoft.com/office/drawing/2014/main" id="{F0D2657E-2783-31C9-2867-322C577AC8A4}"/>
                </a:ext>
              </a:extLst>
            </p:cNvPr>
            <p:cNvSpPr/>
            <p:nvPr/>
          </p:nvSpPr>
          <p:spPr>
            <a:xfrm>
              <a:off x="8564272" y="824062"/>
              <a:ext cx="3250883" cy="1238925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Detection of the no. plate is done by YOLO algorithm</a:t>
              </a:r>
            </a:p>
          </p:txBody>
        </p:sp>
        <p:sp>
          <p:nvSpPr>
            <p:cNvPr id="11" name="Flowchart: Terminator 10">
              <a:extLst>
                <a:ext uri="{FF2B5EF4-FFF2-40B4-BE49-F238E27FC236}">
                  <a16:creationId xmlns:a16="http://schemas.microsoft.com/office/drawing/2014/main" id="{0CDE8956-0A24-D43D-0908-1051A6F1535E}"/>
                </a:ext>
              </a:extLst>
            </p:cNvPr>
            <p:cNvSpPr/>
            <p:nvPr/>
          </p:nvSpPr>
          <p:spPr>
            <a:xfrm>
              <a:off x="3637900" y="1017464"/>
              <a:ext cx="3553997" cy="943493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Detection of the vehicle is done by COCO model</a:t>
              </a:r>
            </a:p>
          </p:txBody>
        </p:sp>
        <p:sp>
          <p:nvSpPr>
            <p:cNvPr id="12" name="Flowchart: Terminator 11">
              <a:extLst>
                <a:ext uri="{FF2B5EF4-FFF2-40B4-BE49-F238E27FC236}">
                  <a16:creationId xmlns:a16="http://schemas.microsoft.com/office/drawing/2014/main" id="{6AB858A0-349A-8827-11B7-3E741444F6CE}"/>
                </a:ext>
              </a:extLst>
            </p:cNvPr>
            <p:cNvSpPr/>
            <p:nvPr/>
          </p:nvSpPr>
          <p:spPr>
            <a:xfrm>
              <a:off x="4076458" y="4053155"/>
              <a:ext cx="2603695" cy="963613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License plate cropping </a:t>
              </a:r>
            </a:p>
          </p:txBody>
        </p:sp>
        <p:sp>
          <p:nvSpPr>
            <p:cNvPr id="13" name="Flowchart: Terminator 12">
              <a:extLst>
                <a:ext uri="{FF2B5EF4-FFF2-40B4-BE49-F238E27FC236}">
                  <a16:creationId xmlns:a16="http://schemas.microsoft.com/office/drawing/2014/main" id="{1B26D2B9-F5DA-3B41-5F72-E2D75C5878EA}"/>
                </a:ext>
              </a:extLst>
            </p:cNvPr>
            <p:cNvSpPr/>
            <p:nvPr/>
          </p:nvSpPr>
          <p:spPr>
            <a:xfrm>
              <a:off x="694229" y="4125639"/>
              <a:ext cx="2225662" cy="7461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Processing</a:t>
              </a:r>
            </a:p>
          </p:txBody>
        </p:sp>
        <p:sp>
          <p:nvSpPr>
            <p:cNvPr id="14" name="Flowchart: Terminator 13">
              <a:extLst>
                <a:ext uri="{FF2B5EF4-FFF2-40B4-BE49-F238E27FC236}">
                  <a16:creationId xmlns:a16="http://schemas.microsoft.com/office/drawing/2014/main" id="{3E8443CD-E658-9AE8-0BAB-D2707BDD7FA3}"/>
                </a:ext>
              </a:extLst>
            </p:cNvPr>
            <p:cNvSpPr/>
            <p:nvPr/>
          </p:nvSpPr>
          <p:spPr>
            <a:xfrm>
              <a:off x="7572562" y="2650418"/>
              <a:ext cx="1869439" cy="568960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License plate detected</a:t>
              </a:r>
            </a:p>
          </p:txBody>
        </p:sp>
        <p:sp>
          <p:nvSpPr>
            <p:cNvPr id="15" name="Flowchart: Terminator 14">
              <a:extLst>
                <a:ext uri="{FF2B5EF4-FFF2-40B4-BE49-F238E27FC236}">
                  <a16:creationId xmlns:a16="http://schemas.microsoft.com/office/drawing/2014/main" id="{EDBE1BFA-A8E8-026C-57B1-E00878475C3B}"/>
                </a:ext>
              </a:extLst>
            </p:cNvPr>
            <p:cNvSpPr/>
            <p:nvPr/>
          </p:nvSpPr>
          <p:spPr>
            <a:xfrm>
              <a:off x="407636" y="2520060"/>
              <a:ext cx="2603695" cy="870966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Assign license plate to the car</a:t>
              </a:r>
            </a:p>
          </p:txBody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A89B4BF1-6CBE-4B1E-3D8C-BAA468218241}"/>
                </a:ext>
              </a:extLst>
            </p:cNvPr>
            <p:cNvSpPr/>
            <p:nvPr/>
          </p:nvSpPr>
          <p:spPr>
            <a:xfrm>
              <a:off x="3984492" y="2499415"/>
              <a:ext cx="2787629" cy="870966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Detects the region of the number plate</a:t>
              </a:r>
            </a:p>
          </p:txBody>
        </p:sp>
        <p:sp>
          <p:nvSpPr>
            <p:cNvPr id="17" name="Flowchart: Terminator 16">
              <a:extLst>
                <a:ext uri="{FF2B5EF4-FFF2-40B4-BE49-F238E27FC236}">
                  <a16:creationId xmlns:a16="http://schemas.microsoft.com/office/drawing/2014/main" id="{3E18F074-0462-8E1C-2AAE-0D246A0153F2}"/>
                </a:ext>
              </a:extLst>
            </p:cNvPr>
            <p:cNvSpPr/>
            <p:nvPr/>
          </p:nvSpPr>
          <p:spPr>
            <a:xfrm>
              <a:off x="10494351" y="2650418"/>
              <a:ext cx="1869439" cy="568960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 a license plate</a:t>
              </a:r>
            </a:p>
          </p:txBody>
        </p:sp>
        <p:sp>
          <p:nvSpPr>
            <p:cNvPr id="18" name="Flowchart: Terminator 17">
              <a:extLst>
                <a:ext uri="{FF2B5EF4-FFF2-40B4-BE49-F238E27FC236}">
                  <a16:creationId xmlns:a16="http://schemas.microsoft.com/office/drawing/2014/main" id="{EFF24B26-0F9D-1A03-DE77-E474B7EFABF0}"/>
                </a:ext>
              </a:extLst>
            </p:cNvPr>
            <p:cNvSpPr/>
            <p:nvPr/>
          </p:nvSpPr>
          <p:spPr>
            <a:xfrm>
              <a:off x="3748973" y="5479352"/>
              <a:ext cx="4325194" cy="1243557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 is filtered and displays character </a:t>
              </a:r>
              <a:r>
                <a:rPr lang="en-US" dirty="0" err="1"/>
                <a:t>recognised</a:t>
              </a:r>
              <a:endParaRPr lang="en-US" dirty="0"/>
            </a:p>
          </p:txBody>
        </p:sp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E0CF82D9-B4F1-B374-00D1-861948C06C00}"/>
                </a:ext>
              </a:extLst>
            </p:cNvPr>
            <p:cNvSpPr/>
            <p:nvPr/>
          </p:nvSpPr>
          <p:spPr>
            <a:xfrm>
              <a:off x="677880" y="5606376"/>
              <a:ext cx="2225662" cy="814896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the text using OCR</a:t>
              </a:r>
            </a:p>
          </p:txBody>
        </p:sp>
      </p:grpSp>
      <p:pic>
        <p:nvPicPr>
          <p:cNvPr id="39" name="Content Placeholder 38" descr="A screenshot of a car on a road&#10;&#10;Description automatically generated">
            <a:extLst>
              <a:ext uri="{FF2B5EF4-FFF2-40B4-BE49-F238E27FC236}">
                <a16:creationId xmlns:a16="http://schemas.microsoft.com/office/drawing/2014/main" id="{5D30E242-8E9C-FBD1-F7DD-59B5FE79D9B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 rot="10800000" flipH="1" flipV="1">
            <a:off x="8096626" y="3711769"/>
            <a:ext cx="4235596" cy="2868714"/>
          </a:xfr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24AAED81-747C-E629-13CB-E83383C31A3F}"/>
              </a:ext>
            </a:extLst>
          </p:cNvPr>
          <p:cNvSpPr/>
          <p:nvPr/>
        </p:nvSpPr>
        <p:spPr>
          <a:xfrm>
            <a:off x="2316480" y="1432560"/>
            <a:ext cx="1219200" cy="12192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EED1FAE-C588-CF5A-B750-DC0EC9CC2D30}"/>
              </a:ext>
            </a:extLst>
          </p:cNvPr>
          <p:cNvSpPr/>
          <p:nvPr/>
        </p:nvSpPr>
        <p:spPr>
          <a:xfrm>
            <a:off x="7297432" y="1355133"/>
            <a:ext cx="1219200" cy="12314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DDD35D6-3A9C-E666-CB2D-06DD032E2D3C}"/>
              </a:ext>
            </a:extLst>
          </p:cNvPr>
          <p:cNvSpPr/>
          <p:nvPr/>
        </p:nvSpPr>
        <p:spPr>
          <a:xfrm rot="7452682">
            <a:off x="9399655" y="2410133"/>
            <a:ext cx="691230" cy="153280"/>
          </a:xfrm>
          <a:prstGeom prst="rightArrow">
            <a:avLst>
              <a:gd name="adj1" fmla="val 38320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F1A1542-B874-FE01-4528-9FCCAA6D787B}"/>
              </a:ext>
            </a:extLst>
          </p:cNvPr>
          <p:cNvSpPr/>
          <p:nvPr/>
        </p:nvSpPr>
        <p:spPr>
          <a:xfrm rot="3190510">
            <a:off x="9940314" y="2416446"/>
            <a:ext cx="691230" cy="153280"/>
          </a:xfrm>
          <a:prstGeom prst="rightArrow">
            <a:avLst>
              <a:gd name="adj1" fmla="val 38320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AC8E6A8-F0FA-BED0-35A7-307613A4E4FB}"/>
              </a:ext>
            </a:extLst>
          </p:cNvPr>
          <p:cNvSpPr/>
          <p:nvPr/>
        </p:nvSpPr>
        <p:spPr>
          <a:xfrm rot="10800000">
            <a:off x="6843226" y="2860853"/>
            <a:ext cx="658230" cy="1231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77F6681-8222-773E-14FC-A1A007740BEC}"/>
              </a:ext>
            </a:extLst>
          </p:cNvPr>
          <p:cNvSpPr/>
          <p:nvPr/>
        </p:nvSpPr>
        <p:spPr>
          <a:xfrm rot="10800000">
            <a:off x="3153542" y="2915919"/>
            <a:ext cx="658230" cy="1142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0F0C19D-7711-A17F-1F27-C1C03C37B773}"/>
              </a:ext>
            </a:extLst>
          </p:cNvPr>
          <p:cNvSpPr/>
          <p:nvPr/>
        </p:nvSpPr>
        <p:spPr>
          <a:xfrm rot="5400000">
            <a:off x="5020054" y="3645658"/>
            <a:ext cx="658230" cy="13222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0D0D696-D7C1-1F91-00B4-BD185BA3554A}"/>
              </a:ext>
            </a:extLst>
          </p:cNvPr>
          <p:cNvSpPr/>
          <p:nvPr/>
        </p:nvSpPr>
        <p:spPr>
          <a:xfrm rot="10800000">
            <a:off x="3147446" y="4479719"/>
            <a:ext cx="658230" cy="1142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13078D5-080A-ADCD-99C9-15ABEEBDAD2B}"/>
              </a:ext>
            </a:extLst>
          </p:cNvPr>
          <p:cNvSpPr/>
          <p:nvPr/>
        </p:nvSpPr>
        <p:spPr>
          <a:xfrm>
            <a:off x="3036716" y="5986902"/>
            <a:ext cx="658230" cy="11422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D31AF20-C168-6585-5A88-DDD97D5748BC}"/>
              </a:ext>
            </a:extLst>
          </p:cNvPr>
          <p:cNvSpPr/>
          <p:nvPr/>
        </p:nvSpPr>
        <p:spPr>
          <a:xfrm rot="5400000">
            <a:off x="1433017" y="5172402"/>
            <a:ext cx="658230" cy="13333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6121" y="-177936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Similar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2215" y="1006145"/>
            <a:ext cx="6449785" cy="1029586"/>
          </a:xfrm>
        </p:spPr>
        <p:txBody>
          <a:bodyPr>
            <a:no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1.</a:t>
            </a:r>
            <a:r>
              <a:rPr lang="en-US" b="1" i="0" u="sng" dirty="0">
                <a:effectLst/>
                <a:latin typeface="Roboto" panose="02000000000000000000" pitchFamily="2" charset="0"/>
              </a:rPr>
              <a:t>RFID(Radio Frequency Identification):- </a:t>
            </a: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This technology could be a variety of wireless communication during which we have a tendency to use magnetic or electric coupling within the frequency portion of the spectrum to unambiguously establish an individual or object. This is a system that has primarily 2 components: 1. Tags and 2.Readers.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296671"/>
            <a:ext cx="7889768" cy="2039341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12216" y="1204374"/>
            <a:ext cx="8498840" cy="3006531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The number plate recognition system can be enhanced to record all types of number plates whatever their size and font type may be. </a:t>
            </a:r>
          </a:p>
          <a:p>
            <a:endParaRPr lang="en-US" sz="2000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sz="20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woking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of this model can be made faster as the technique which are implemented at this time are slow they usually take around more time to provide complete result. 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endParaRPr lang="en-US" sz="2000" b="0" i="0" dirty="0">
              <a:solidFill>
                <a:schemeClr val="accent5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Could detect the fake Number plate and take the image of the driver and store it in the Database. 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endParaRPr lang="en-US" sz="2000" b="0" i="0" dirty="0">
              <a:solidFill>
                <a:schemeClr val="accent5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Could detect the vehicle which run fast if they are breaking the traffic rules than we could put fine on the vehicle driver.</a:t>
            </a:r>
          </a:p>
          <a:p>
            <a:endParaRPr lang="en-US" sz="2000" b="0" i="0" dirty="0">
              <a:solidFill>
                <a:schemeClr val="accent5">
                  <a:lumMod val="7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 a dynamic toll pricing system based on traffic density, time of day, and vehicle types.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72208" y="2857501"/>
            <a:ext cx="72208" cy="87122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037" y="404517"/>
            <a:ext cx="7606895" cy="202996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515360" y="1419500"/>
            <a:ext cx="8066427" cy="40122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In conclusion, the License Plate Recognition (LPR) project represents a significant advancement in the field of computer vision and automated systems. Throughout this project, </a:t>
            </a:r>
            <a:r>
              <a:rPr lang="en-US" sz="2800" dirty="0">
                <a:solidFill>
                  <a:srgbClr val="ECECEC"/>
                </a:solidFill>
                <a:latin typeface="Söhne"/>
              </a:rPr>
              <a:t>I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 have developed a robust system capable of accurately detecting and recognizing license plates from vehicles in real-time. </a:t>
            </a:r>
            <a:endParaRPr lang="en-US" sz="28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4FEBA-6625-A73F-E6BB-7F9218C78C04}"/>
              </a:ext>
            </a:extLst>
          </p:cNvPr>
          <p:cNvSpPr txBox="1"/>
          <p:nvPr/>
        </p:nvSpPr>
        <p:spPr>
          <a:xfrm>
            <a:off x="6830060" y="5103544"/>
            <a:ext cx="6477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OpenCV Documentation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YOLOv8 Documentation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CECEC"/>
                </a:solidFill>
                <a:latin typeface="Söhne"/>
              </a:rPr>
              <a:t>COCO Documentation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SORT: A Simple Online and Realtime Tracking Algorithm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Python OpenCV Tutorial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80868-9068-BADA-177C-2C58F9315646}"/>
              </a:ext>
            </a:extLst>
          </p:cNvPr>
          <p:cNvSpPr txBox="1"/>
          <p:nvPr/>
        </p:nvSpPr>
        <p:spPr>
          <a:xfrm>
            <a:off x="6921500" y="4580324"/>
            <a:ext cx="6588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References :-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{B6062DEB-EAC0-4AB0-B431-59EDFF729EEF}tf33968143_win32</Template>
  <TotalTime>240</TotalTime>
  <Words>499</Words>
  <Application>Microsoft Office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Next LT Pro</vt:lpstr>
      <vt:lpstr>Calibri</vt:lpstr>
      <vt:lpstr>Google Sans</vt:lpstr>
      <vt:lpstr>Roboto</vt:lpstr>
      <vt:lpstr>Söhne</vt:lpstr>
      <vt:lpstr>Custom</vt:lpstr>
      <vt:lpstr>   ANPR    Automatic Number plate recognition</vt:lpstr>
      <vt:lpstr>Introduction</vt:lpstr>
      <vt:lpstr>Requirements</vt:lpstr>
      <vt:lpstr>Working</vt:lpstr>
      <vt:lpstr>Architecture</vt:lpstr>
      <vt:lpstr>Similar solutions</vt:lpstr>
      <vt:lpstr>Future Scope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ANPR    Automatic Number plate recognition</dc:title>
  <dc:creator>Chetan Panchal</dc:creator>
  <cp:lastModifiedBy>Chetan Panchal</cp:lastModifiedBy>
  <cp:revision>4</cp:revision>
  <dcterms:created xsi:type="dcterms:W3CDTF">2024-02-27T08:04:29Z</dcterms:created>
  <dcterms:modified xsi:type="dcterms:W3CDTF">2024-02-27T12:05:15Z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